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60" r:id="rId17"/>
    <p:sldId id="274" r:id="rId18"/>
    <p:sldId id="275" r:id="rId19"/>
    <p:sldId id="277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arspb.ru/upload/medialibrary/69a/69aff288ddbd097c712ec936187752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1371600"/>
            <a:ext cx="4238625" cy="300948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848600" cy="1619250"/>
          </a:xfrm>
        </p:spPr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Локальная  и глобальная сеть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фото факс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4343400"/>
            <a:ext cx="3085465" cy="2299727"/>
          </a:xfrm>
          <a:prstGeom prst="rect">
            <a:avLst/>
          </a:prstGeom>
          <a:noFill/>
        </p:spPr>
      </p:pic>
      <p:pic>
        <p:nvPicPr>
          <p:cNvPr id="1026" name="Picture 2" descr="http://ya-uznayu.ru/images/img-content/telef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52600"/>
            <a:ext cx="3638550" cy="2910841"/>
          </a:xfrm>
          <a:prstGeom prst="rect">
            <a:avLst/>
          </a:prstGeom>
          <a:noFill/>
        </p:spPr>
      </p:pic>
      <p:pic>
        <p:nvPicPr>
          <p:cNvPr id="1032" name="Picture 8" descr="http://i.itnews.com.ua/news/2009-01/29-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4343400"/>
            <a:ext cx="2986346" cy="23622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479630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6934200" cy="77724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200" dirty="0" smtClean="0"/>
              <a:t>На протяжении столетий для передачи писем человечество пользовалось услугами почтовой связи.</a:t>
            </a:r>
            <a:endParaRPr lang="ru-RU" dirty="0"/>
          </a:p>
        </p:txBody>
      </p:sp>
      <p:pic>
        <p:nvPicPr>
          <p:cNvPr id="4" name="Picture 7" descr="еще почтальон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752600"/>
            <a:ext cx="2943225" cy="4505325"/>
          </a:xfrm>
          <a:noFill/>
          <a:ln w="38100">
            <a:solidFill>
              <a:srgbClr val="F9A88B"/>
            </a:solidFill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981200"/>
            <a:ext cx="4244975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09600" y="457200"/>
            <a:ext cx="670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 второй половине XIX века была изобретена технология передачи звука (телефон).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752600"/>
            <a:ext cx="30638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2133600"/>
            <a:ext cx="41910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57200" y="228600"/>
            <a:ext cx="701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 30-х годов XX века для передачи изображений стал использоваться телефакс.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1143000"/>
            <a:ext cx="5715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7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1514784"/>
          </a:xfrm>
        </p:spPr>
        <p:txBody>
          <a:bodyPr/>
          <a:lstStyle/>
          <a:p>
            <a:pPr>
              <a:buNone/>
            </a:pP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обсонещ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лакан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4600" y="1676400"/>
            <a:ext cx="373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Сообщение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4600" y="2514600"/>
            <a:ext cx="365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Канал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2"/>
          <p:cNvSpPr>
            <a:spLocks/>
          </p:cNvSpPr>
          <p:nvPr/>
        </p:nvSpPr>
        <p:spPr bwMode="auto">
          <a:xfrm>
            <a:off x="611188" y="260350"/>
            <a:ext cx="82184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5000"/>
              </a:lnSpc>
            </a:pPr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Каналы передачи информации</a:t>
            </a:r>
          </a:p>
        </p:txBody>
      </p:sp>
      <p:sp>
        <p:nvSpPr>
          <p:cNvPr id="6147" name="Text Box 13"/>
          <p:cNvSpPr txBox="1">
            <a:spLocks noChangeArrowheads="1"/>
          </p:cNvSpPr>
          <p:nvPr/>
        </p:nvSpPr>
        <p:spPr bwMode="auto">
          <a:xfrm>
            <a:off x="304801" y="685800"/>
            <a:ext cx="7696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just">
              <a:spcBef>
                <a:spcPct val="50000"/>
              </a:spcBef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Канал связи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(передачи информации) - это система технических средств и среда распространения сигналов для передачи сообщений от источника к приёмнику. 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468313" y="1700213"/>
            <a:ext cx="76088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 непосредственном общении людей информация  передаётся с помощью звуковых волн.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381001" y="1676400"/>
            <a:ext cx="76962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 разговоре по телефону - с помощью акустических и  электрических сигналов, распространяемых по линиям связи</a:t>
            </a:r>
            <a:r>
              <a:rPr lang="ru-RU" sz="2200" dirty="0"/>
              <a:t>.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381000" y="1752600"/>
            <a:ext cx="770413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 чтении - с помощью световых волн.</a:t>
            </a:r>
          </a:p>
        </p:txBody>
      </p:sp>
      <p:pic>
        <p:nvPicPr>
          <p:cNvPr id="19473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565400"/>
            <a:ext cx="5688013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636838"/>
            <a:ext cx="5616575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5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8538" y="2565400"/>
            <a:ext cx="40322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0" grpId="0" build="allAtOnce"/>
      <p:bldP spid="19471" grpId="0" build="allAtOnce"/>
      <p:bldP spid="194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/>
          </p:cNvSpPr>
          <p:nvPr/>
        </p:nvSpPr>
        <p:spPr bwMode="auto">
          <a:xfrm>
            <a:off x="611188" y="260350"/>
            <a:ext cx="82184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5000"/>
              </a:lnSpc>
            </a:pPr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Компьютерная сеть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571500" y="3929063"/>
            <a:ext cx="8424863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6700" algn="just">
              <a:spcBef>
                <a:spcPts val="300"/>
              </a:spcBef>
            </a:pPr>
            <a:r>
              <a:rPr lang="ru-RU" sz="2200" b="1" i="1"/>
              <a:t>Скорость передачи информации </a:t>
            </a:r>
            <a:r>
              <a:rPr lang="ru-RU" sz="2200"/>
              <a:t>(пропускная способность канала) -  количество информации в битах в секунду (бит/с) и в производных единицах (Кбит/с, Мбит/с, Гбит/с):</a:t>
            </a:r>
          </a:p>
          <a:p>
            <a:pPr indent="266700" algn="just">
              <a:spcBef>
                <a:spcPts val="300"/>
              </a:spcBef>
            </a:pPr>
            <a:r>
              <a:rPr lang="ru-RU" sz="2200"/>
              <a:t>1 Кбит/с = 1024 бит/с;</a:t>
            </a:r>
          </a:p>
          <a:p>
            <a:pPr indent="266700" algn="just">
              <a:spcBef>
                <a:spcPts val="300"/>
              </a:spcBef>
            </a:pPr>
            <a:r>
              <a:rPr lang="ru-RU" sz="2200"/>
              <a:t>1 Мбит/с = 1024 Кбит/с;</a:t>
            </a:r>
          </a:p>
          <a:p>
            <a:pPr indent="266700" algn="just">
              <a:spcBef>
                <a:spcPts val="300"/>
              </a:spcBef>
            </a:pPr>
            <a:r>
              <a:rPr lang="ru-RU" sz="2200"/>
              <a:t>1 Гбит/с = 1024 Мбит/с.</a:t>
            </a:r>
          </a:p>
        </p:txBody>
      </p:sp>
      <p:sp>
        <p:nvSpPr>
          <p:cNvPr id="9220" name="Rectangle 28"/>
          <p:cNvSpPr>
            <a:spLocks noChangeArrowheads="1"/>
          </p:cNvSpPr>
          <p:nvPr/>
        </p:nvSpPr>
        <p:spPr bwMode="auto">
          <a:xfrm>
            <a:off x="539750" y="765175"/>
            <a:ext cx="8353425" cy="100806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/>
          <a:lstStyle/>
          <a:p>
            <a:pPr indent="95250" algn="just">
              <a:lnSpc>
                <a:spcPct val="80000"/>
              </a:lnSpc>
            </a:pPr>
            <a:r>
              <a:rPr lang="ru-RU" sz="2400" b="1" i="1"/>
              <a:t>Компьютерная сеть </a:t>
            </a:r>
            <a:r>
              <a:rPr lang="ru-RU" sz="2400"/>
              <a:t>– два и более компьютеров, соединенных линиями передачи информации. Различают локальные и глобальные компьютерные сети.</a:t>
            </a:r>
          </a:p>
          <a:p>
            <a:pPr indent="95250" algn="just">
              <a:lnSpc>
                <a:spcPct val="90000"/>
              </a:lnSpc>
            </a:pPr>
            <a:endParaRPr lang="ru-RU" sz="2400"/>
          </a:p>
          <a:p>
            <a:pPr indent="95250" algn="just" eaLnBrk="0" hangingPunct="0">
              <a:lnSpc>
                <a:spcPct val="90000"/>
              </a:lnSpc>
              <a:buFont typeface="Arial" charset="0"/>
              <a:buNone/>
            </a:pPr>
            <a:endParaRPr lang="ru-RU" sz="2000"/>
          </a:p>
        </p:txBody>
      </p:sp>
      <p:sp>
        <p:nvSpPr>
          <p:cNvPr id="9221" name="Text Box 15"/>
          <p:cNvSpPr txBox="1">
            <a:spLocks noChangeArrowheads="1"/>
          </p:cNvSpPr>
          <p:nvPr/>
        </p:nvSpPr>
        <p:spPr bwMode="auto">
          <a:xfrm>
            <a:off x="3286125" y="2071688"/>
            <a:ext cx="289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/>
              <a:t>Линия  передачи  данных</a:t>
            </a:r>
          </a:p>
        </p:txBody>
      </p:sp>
      <p:pic>
        <p:nvPicPr>
          <p:cNvPr id="9222" name="Picture 12" descr="деловые женщины,компьютеры,офисы,предприятия,работать,работы,рабочие места,рабочие столы,технология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00" y="1285875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4" descr="бизнесмены,компьютеры,офисы,предприятия,работать,работы,рабочие места,рабочие столы,технология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357313"/>
            <a:ext cx="3095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428875" y="2578100"/>
            <a:ext cx="4429125" cy="565150"/>
            <a:chOff x="2632" y="3693"/>
            <a:chExt cx="1796" cy="222"/>
          </a:xfrm>
        </p:grpSpPr>
        <p:pic>
          <p:nvPicPr>
            <p:cNvPr id="9225" name="Picture 11" descr="AG00056_"/>
            <p:cNvPicPr>
              <a:picLocks noChangeAspect="1" noChangeArrowheads="1" noCrop="1"/>
            </p:cNvPicPr>
            <p:nvPr/>
          </p:nvPicPr>
          <p:blipFill>
            <a:blip r:embed="rId4" cstate="print">
              <a:lum bright="48000"/>
            </a:blip>
            <a:srcRect/>
            <a:stretch>
              <a:fillRect/>
            </a:stretch>
          </p:blipFill>
          <p:spPr bwMode="auto">
            <a:xfrm flipH="1">
              <a:off x="2633" y="3797"/>
              <a:ext cx="1795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6" name="Picture 12" descr="AG00056_"/>
            <p:cNvPicPr>
              <a:picLocks noChangeAspect="1" noChangeArrowheads="1" noCrop="1"/>
            </p:cNvPicPr>
            <p:nvPr/>
          </p:nvPicPr>
          <p:blipFill>
            <a:blip r:embed="rId4" cstate="print">
              <a:lum bright="72000" contrast="-72000"/>
            </a:blip>
            <a:srcRect/>
            <a:stretch>
              <a:fillRect/>
            </a:stretch>
          </p:blipFill>
          <p:spPr bwMode="auto">
            <a:xfrm>
              <a:off x="2632" y="3693"/>
              <a:ext cx="1796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/>
          </p:cNvSpPr>
          <p:nvPr/>
        </p:nvSpPr>
        <p:spPr bwMode="auto">
          <a:xfrm>
            <a:off x="539750" y="188913"/>
            <a:ext cx="81470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Локальная сеть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39751" y="836613"/>
            <a:ext cx="7537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just"/>
            <a:r>
              <a:rPr lang="ru-RU" sz="2200" dirty="0"/>
              <a:t>Локальная компьютерная сеть объединяет компьютеры, установленные в одном помещении.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539750" y="5211763"/>
            <a:ext cx="75374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just"/>
            <a:r>
              <a:rPr lang="ru-RU" sz="2200" dirty="0"/>
              <a:t>Локальная сеть позволяет пользователям получить совместный доступ к ресурсам компьютеров, а также к периферийным устройствам (принтерам, сканерам, дискам, модемам и др.), подключенным к сети.</a:t>
            </a: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2143125" y="1468438"/>
            <a:ext cx="5357813" cy="3889375"/>
            <a:chOff x="2143108" y="928670"/>
            <a:chExt cx="5357850" cy="388939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571736" y="1785924"/>
              <a:ext cx="4643470" cy="285751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10247" name="Picture 4" descr="http://pc-life.ru/uploads/posts/2010-06/1276518423_lan_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55875" y="1484313"/>
              <a:ext cx="4286250" cy="3333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Равнобедренный треугольник 7"/>
            <p:cNvSpPr/>
            <p:nvPr/>
          </p:nvSpPr>
          <p:spPr>
            <a:xfrm>
              <a:off x="2143108" y="928670"/>
              <a:ext cx="5357850" cy="85725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4"/>
          <p:cNvSpPr>
            <a:spLocks noChangeArrowheads="1"/>
          </p:cNvSpPr>
          <p:nvPr/>
        </p:nvSpPr>
        <p:spPr bwMode="auto">
          <a:xfrm>
            <a:off x="857250" y="4076700"/>
            <a:ext cx="7715250" cy="2495550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2200"/>
          </a:p>
          <a:p>
            <a:endParaRPr lang="ru-RU" sz="2200"/>
          </a:p>
          <a:p>
            <a:endParaRPr lang="ru-RU" sz="2200"/>
          </a:p>
          <a:p>
            <a:endParaRPr lang="ru-RU" sz="2200"/>
          </a:p>
          <a:p>
            <a:endParaRPr lang="ru-RU" sz="2200"/>
          </a:p>
          <a:p>
            <a:endParaRPr lang="ru-RU" sz="2200"/>
          </a:p>
          <a:p>
            <a:r>
              <a:rPr lang="ru-RU" sz="2200" b="1"/>
              <a:t>ИНТЕРНЕТ</a:t>
            </a:r>
          </a:p>
        </p:txBody>
      </p:sp>
      <p:sp>
        <p:nvSpPr>
          <p:cNvPr id="14339" name="AutoShape 16"/>
          <p:cNvSpPr>
            <a:spLocks noChangeArrowheads="1"/>
          </p:cNvSpPr>
          <p:nvPr/>
        </p:nvSpPr>
        <p:spPr bwMode="auto">
          <a:xfrm>
            <a:off x="4500563" y="3586163"/>
            <a:ext cx="360362" cy="503237"/>
          </a:xfrm>
          <a:prstGeom prst="downArrow">
            <a:avLst>
              <a:gd name="adj1" fmla="val 50000"/>
              <a:gd name="adj2" fmla="val 34912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Заголовок 2"/>
          <p:cNvSpPr>
            <a:spLocks/>
          </p:cNvSpPr>
          <p:nvPr/>
        </p:nvSpPr>
        <p:spPr bwMode="auto">
          <a:xfrm>
            <a:off x="539750" y="188913"/>
            <a:ext cx="81470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Глобальные сети</a:t>
            </a:r>
          </a:p>
        </p:txBody>
      </p:sp>
      <p:sp>
        <p:nvSpPr>
          <p:cNvPr id="14341" name="AutoShape 13"/>
          <p:cNvSpPr>
            <a:spLocks noChangeArrowheads="1"/>
          </p:cNvSpPr>
          <p:nvPr/>
        </p:nvSpPr>
        <p:spPr bwMode="auto">
          <a:xfrm>
            <a:off x="1042988" y="2060575"/>
            <a:ext cx="7346950" cy="1512888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ckThin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 b="1"/>
              <a:t>Глобальная</a:t>
            </a:r>
            <a:endParaRPr lang="ru-RU" sz="2200"/>
          </a:p>
          <a:p>
            <a:r>
              <a:rPr lang="ru-RU" sz="2200"/>
              <a:t>Позволяет организовать информационное общение </a:t>
            </a:r>
          </a:p>
          <a:p>
            <a:r>
              <a:rPr lang="ru-RU" sz="2200"/>
              <a:t>между абонентами на больших расстояниях </a:t>
            </a:r>
          </a:p>
          <a:p>
            <a:r>
              <a:rPr lang="ru-RU" sz="2200"/>
              <a:t>в  масштабах всей планеты</a:t>
            </a:r>
          </a:p>
        </p:txBody>
      </p:sp>
      <p:sp>
        <p:nvSpPr>
          <p:cNvPr id="14342" name="AutoShape 14"/>
          <p:cNvSpPr>
            <a:spLocks noChangeArrowheads="1"/>
          </p:cNvSpPr>
          <p:nvPr/>
        </p:nvSpPr>
        <p:spPr bwMode="auto">
          <a:xfrm>
            <a:off x="1044575" y="4221163"/>
            <a:ext cx="2881313" cy="2160587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 b="1"/>
              <a:t>Региональные</a:t>
            </a:r>
          </a:p>
          <a:p>
            <a:r>
              <a:rPr lang="ru-RU" sz="2200"/>
              <a:t>Объединяют</a:t>
            </a:r>
          </a:p>
          <a:p>
            <a:r>
              <a:rPr lang="ru-RU" sz="2200"/>
              <a:t> компьютеры в</a:t>
            </a:r>
          </a:p>
          <a:p>
            <a:r>
              <a:rPr lang="ru-RU" sz="2200"/>
              <a:t>пределах региона:</a:t>
            </a:r>
          </a:p>
          <a:p>
            <a:r>
              <a:rPr lang="ru-RU" sz="2200"/>
              <a:t>города, области,</a:t>
            </a:r>
          </a:p>
          <a:p>
            <a:r>
              <a:rPr lang="ru-RU" sz="2200"/>
              <a:t>края, страны.</a:t>
            </a:r>
          </a:p>
        </p:txBody>
      </p:sp>
      <p:sp>
        <p:nvSpPr>
          <p:cNvPr id="14343" name="AutoShape 15"/>
          <p:cNvSpPr>
            <a:spLocks noChangeArrowheads="1"/>
          </p:cNvSpPr>
          <p:nvPr/>
        </p:nvSpPr>
        <p:spPr bwMode="auto">
          <a:xfrm>
            <a:off x="5510213" y="4221163"/>
            <a:ext cx="2881312" cy="2160587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 b="1"/>
              <a:t>Корпоративные</a:t>
            </a:r>
          </a:p>
          <a:p>
            <a:r>
              <a:rPr lang="ru-RU" sz="2200"/>
              <a:t> Обеспечивают </a:t>
            </a:r>
          </a:p>
          <a:p>
            <a:r>
              <a:rPr lang="ru-RU" sz="2200"/>
              <a:t>деятельность</a:t>
            </a:r>
          </a:p>
          <a:p>
            <a:r>
              <a:rPr lang="ru-RU" sz="2200"/>
              <a:t>корпоративных </a:t>
            </a:r>
          </a:p>
          <a:p>
            <a:r>
              <a:rPr lang="ru-RU" sz="2200"/>
              <a:t>структур (филиалы,</a:t>
            </a:r>
          </a:p>
          <a:p>
            <a:r>
              <a:rPr lang="ru-RU" sz="2200"/>
              <a:t> представительства).</a:t>
            </a:r>
          </a:p>
        </p:txBody>
      </p:sp>
      <p:sp>
        <p:nvSpPr>
          <p:cNvPr id="14344" name="AutoShape 16"/>
          <p:cNvSpPr>
            <a:spLocks noChangeArrowheads="1"/>
          </p:cNvSpPr>
          <p:nvPr/>
        </p:nvSpPr>
        <p:spPr bwMode="auto">
          <a:xfrm>
            <a:off x="2341563" y="3573463"/>
            <a:ext cx="360362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AutoShape 17"/>
          <p:cNvSpPr>
            <a:spLocks noChangeArrowheads="1"/>
          </p:cNvSpPr>
          <p:nvPr/>
        </p:nvSpPr>
        <p:spPr bwMode="auto">
          <a:xfrm>
            <a:off x="6732588" y="3573463"/>
            <a:ext cx="360362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6" name="Text Box 22"/>
          <p:cNvSpPr txBox="1">
            <a:spLocks noChangeArrowheads="1"/>
          </p:cNvSpPr>
          <p:nvPr/>
        </p:nvSpPr>
        <p:spPr bwMode="auto">
          <a:xfrm>
            <a:off x="358775" y="620713"/>
            <a:ext cx="76422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spcBef>
                <a:spcPct val="50000"/>
              </a:spcBef>
            </a:pPr>
            <a:r>
              <a:rPr lang="ru-RU" sz="2200" dirty="0"/>
              <a:t>Глобальная компьютерная сеть  - это система связанных между собой компьютеров, расположенных на большом удалении друг от друга.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2"/>
          <p:cNvSpPr>
            <a:spLocks/>
          </p:cNvSpPr>
          <p:nvPr/>
        </p:nvSpPr>
        <p:spPr bwMode="auto">
          <a:xfrm>
            <a:off x="1042988" y="188913"/>
            <a:ext cx="764381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ru-RU" sz="4400" b="1">
                <a:solidFill>
                  <a:schemeClr val="tx2"/>
                </a:solidFill>
                <a:latin typeface="Calibri" pitchFamily="34" charset="0"/>
              </a:rPr>
              <a:t>Опорный конспект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3851275" y="2420938"/>
            <a:ext cx="504825" cy="5762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/>
          </a:p>
        </p:txBody>
      </p:sp>
      <p:sp>
        <p:nvSpPr>
          <p:cNvPr id="21508" name="Rectangle 13"/>
          <p:cNvSpPr>
            <a:spLocks noChangeArrowheads="1"/>
          </p:cNvSpPr>
          <p:nvPr/>
        </p:nvSpPr>
        <p:spPr bwMode="auto">
          <a:xfrm>
            <a:off x="539751" y="765175"/>
            <a:ext cx="7385050" cy="1008063"/>
          </a:xfrm>
          <a:prstGeom prst="rect">
            <a:avLst/>
          </a:prstGeom>
          <a:noFill/>
          <a:ln w="28575">
            <a:solidFill>
              <a:srgbClr val="005AB4"/>
            </a:solidFill>
            <a:miter lim="800000"/>
            <a:headEnd/>
            <a:tailEnd/>
          </a:ln>
        </p:spPr>
        <p:txBody>
          <a:bodyPr/>
          <a:lstStyle/>
          <a:p>
            <a:pPr indent="95250" algn="just" eaLnBrk="0" hangingPunct="0">
              <a:lnSpc>
                <a:spcPct val="90000"/>
              </a:lnSpc>
              <a:buFont typeface="Arial" charset="0"/>
              <a:buNone/>
            </a:pPr>
            <a:r>
              <a:rPr lang="ru-RU" sz="2000" dirty="0"/>
              <a:t>Передача информации – важнейший информационный процесс.</a:t>
            </a:r>
          </a:p>
          <a:p>
            <a:pPr indent="95250" algn="just">
              <a:lnSpc>
                <a:spcPct val="90000"/>
              </a:lnSpc>
            </a:pPr>
            <a:r>
              <a:rPr lang="ru-RU" sz="2000" b="1" dirty="0"/>
              <a:t>Компьютерная сеть -</a:t>
            </a:r>
            <a:r>
              <a:rPr lang="ru-RU" sz="2000" dirty="0">
                <a:solidFill>
                  <a:srgbClr val="FF5050"/>
                </a:solidFill>
              </a:rPr>
              <a:t> </a:t>
            </a:r>
            <a:r>
              <a:rPr lang="ru-RU" sz="2000" dirty="0"/>
              <a:t>это система компьютеров, связанных каналами передачи информации</a:t>
            </a:r>
          </a:p>
          <a:p>
            <a:pPr indent="95250" algn="just" eaLnBrk="0" hangingPunct="0">
              <a:lnSpc>
                <a:spcPct val="90000"/>
              </a:lnSpc>
              <a:buFont typeface="Arial" charset="0"/>
              <a:buNone/>
            </a:pPr>
            <a:endParaRPr lang="ru-RU" sz="2000" dirty="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971550" y="2997200"/>
            <a:ext cx="2952750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Локальная</a:t>
            </a: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сеть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5219700" y="2997200"/>
            <a:ext cx="2952750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Глобальная сеть</a:t>
            </a:r>
          </a:p>
        </p:txBody>
      </p:sp>
      <p:sp>
        <p:nvSpPr>
          <p:cNvPr id="21511" name="AutoShape 17"/>
          <p:cNvSpPr>
            <a:spLocks noChangeArrowheads="1"/>
          </p:cNvSpPr>
          <p:nvPr/>
        </p:nvSpPr>
        <p:spPr bwMode="auto">
          <a:xfrm>
            <a:off x="814388" y="4076700"/>
            <a:ext cx="3194050" cy="2447925"/>
          </a:xfrm>
          <a:prstGeom prst="roundRect">
            <a:avLst>
              <a:gd name="adj" fmla="val 16667"/>
            </a:avLst>
          </a:prstGeom>
          <a:solidFill>
            <a:srgbClr val="E8FAFC"/>
          </a:solidFill>
          <a:ln w="57150" cmpd="thickThin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Возможность</a:t>
            </a:r>
          </a:p>
          <a:p>
            <a:r>
              <a:rPr lang="ru-RU" sz="2200"/>
              <a:t> совместного доступа </a:t>
            </a:r>
          </a:p>
          <a:p>
            <a:r>
              <a:rPr lang="ru-RU" sz="2200"/>
              <a:t>к информации  </a:t>
            </a:r>
          </a:p>
          <a:p>
            <a:r>
              <a:rPr lang="ru-RU" sz="2200"/>
              <a:t>и устройствам</a:t>
            </a:r>
            <a:endParaRPr lang="ru-RU" sz="2000"/>
          </a:p>
        </p:txBody>
      </p:sp>
      <p:sp>
        <p:nvSpPr>
          <p:cNvPr id="21512" name="AutoShape 20"/>
          <p:cNvSpPr>
            <a:spLocks noChangeArrowheads="1"/>
          </p:cNvSpPr>
          <p:nvPr/>
        </p:nvSpPr>
        <p:spPr bwMode="auto">
          <a:xfrm>
            <a:off x="5076825" y="4076700"/>
            <a:ext cx="3311525" cy="2447925"/>
          </a:xfrm>
          <a:prstGeom prst="roundRect">
            <a:avLst>
              <a:gd name="adj" fmla="val 16667"/>
            </a:avLst>
          </a:prstGeom>
          <a:solidFill>
            <a:srgbClr val="E8FAFC"/>
          </a:solidFill>
          <a:ln w="57150" cmpd="thickThin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 dirty="0"/>
              <a:t>Система связанных</a:t>
            </a:r>
          </a:p>
          <a:p>
            <a:r>
              <a:rPr lang="ru-RU" sz="2200" dirty="0"/>
              <a:t>между собой </a:t>
            </a:r>
          </a:p>
          <a:p>
            <a:r>
              <a:rPr lang="ru-RU" sz="2200" dirty="0"/>
              <a:t>компьютеров, </a:t>
            </a:r>
          </a:p>
          <a:p>
            <a:r>
              <a:rPr lang="ru-RU" sz="2200" dirty="0"/>
              <a:t>расположенных </a:t>
            </a:r>
          </a:p>
          <a:p>
            <a:r>
              <a:rPr lang="ru-RU" sz="2200" dirty="0"/>
              <a:t>на большом удалении</a:t>
            </a:r>
          </a:p>
          <a:p>
            <a:r>
              <a:rPr lang="ru-RU" sz="2200" dirty="0"/>
              <a:t>друг от друга</a:t>
            </a:r>
          </a:p>
        </p:txBody>
      </p:sp>
      <p:sp>
        <p:nvSpPr>
          <p:cNvPr id="3" name="Line 28"/>
          <p:cNvSpPr>
            <a:spLocks noChangeShapeType="1"/>
          </p:cNvSpPr>
          <p:nvPr/>
        </p:nvSpPr>
        <p:spPr bwMode="auto">
          <a:xfrm flipH="1" flipV="1">
            <a:off x="4643438" y="2420938"/>
            <a:ext cx="649287" cy="5762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698750" y="2060575"/>
            <a:ext cx="367347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400" b="1" dirty="0">
                <a:solidFill>
                  <a:srgbClr val="FFFFFF"/>
                </a:solidFill>
                <a:latin typeface="Arial" charset="0"/>
                <a:cs typeface="Arial" charset="0"/>
              </a:rPr>
              <a:t>Компьютерная сеть</a:t>
            </a:r>
          </a:p>
        </p:txBody>
      </p:sp>
      <p:sp>
        <p:nvSpPr>
          <p:cNvPr id="21515" name="AutoShape 23"/>
          <p:cNvSpPr>
            <a:spLocks noChangeArrowheads="1"/>
          </p:cNvSpPr>
          <p:nvPr/>
        </p:nvSpPr>
        <p:spPr bwMode="auto">
          <a:xfrm>
            <a:off x="2268538" y="3644900"/>
            <a:ext cx="360362" cy="431800"/>
          </a:xfrm>
          <a:prstGeom prst="downArrow">
            <a:avLst>
              <a:gd name="adj1" fmla="val 50000"/>
              <a:gd name="adj2" fmla="val 29956"/>
            </a:avLst>
          </a:prstGeom>
          <a:solidFill>
            <a:srgbClr val="E8FAFC"/>
          </a:solidFill>
          <a:ln w="38100" cmpd="dbl">
            <a:solidFill>
              <a:srgbClr val="005AB4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6" name="AutoShape 24"/>
          <p:cNvSpPr>
            <a:spLocks noChangeArrowheads="1"/>
          </p:cNvSpPr>
          <p:nvPr/>
        </p:nvSpPr>
        <p:spPr bwMode="auto">
          <a:xfrm>
            <a:off x="6516688" y="3644900"/>
            <a:ext cx="360362" cy="431800"/>
          </a:xfrm>
          <a:prstGeom prst="downArrow">
            <a:avLst>
              <a:gd name="adj1" fmla="val 50000"/>
              <a:gd name="adj2" fmla="val 29956"/>
            </a:avLst>
          </a:prstGeom>
          <a:solidFill>
            <a:srgbClr val="E8FAFC"/>
          </a:solidFill>
          <a:ln w="38100" cmpd="dbl">
            <a:solidFill>
              <a:srgbClr val="005AB4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214563" y="4071938"/>
            <a:ext cx="5929312" cy="2071687"/>
          </a:xfrm>
          <a:prstGeom prst="rect">
            <a:avLst/>
          </a:prstGeom>
          <a:solidFill>
            <a:srgbClr val="E8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11267" name="Заголовок 2"/>
          <p:cNvSpPr>
            <a:spLocks/>
          </p:cNvSpPr>
          <p:nvPr/>
        </p:nvSpPr>
        <p:spPr bwMode="auto">
          <a:xfrm>
            <a:off x="539750" y="188913"/>
            <a:ext cx="81470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Одноранговая локальная сеть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708401" y="1341438"/>
            <a:ext cx="4216400" cy="185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just">
              <a:spcBef>
                <a:spcPct val="20000"/>
              </a:spcBef>
            </a:pPr>
            <a:r>
              <a:rPr lang="ru-RU" sz="2200" dirty="0"/>
              <a:t>В </a:t>
            </a:r>
            <a:r>
              <a:rPr lang="ru-RU" sz="2200" dirty="0" err="1"/>
              <a:t>одноранговых</a:t>
            </a:r>
            <a:r>
              <a:rPr lang="ru-RU" sz="2200" dirty="0"/>
              <a:t> сетях все компьютеры равноправны.</a:t>
            </a:r>
          </a:p>
          <a:p>
            <a:pPr indent="361950" algn="just">
              <a:spcBef>
                <a:spcPct val="20000"/>
              </a:spcBef>
            </a:pPr>
            <a:r>
              <a:rPr lang="ru-RU" sz="2200" dirty="0"/>
              <a:t>Общие устройства могут быть подключены к любому компьютеру в сети.</a:t>
            </a:r>
          </a:p>
        </p:txBody>
      </p:sp>
      <p:sp>
        <p:nvSpPr>
          <p:cNvPr id="11269" name="Line 23"/>
          <p:cNvSpPr>
            <a:spLocks noChangeShapeType="1"/>
          </p:cNvSpPr>
          <p:nvPr/>
        </p:nvSpPr>
        <p:spPr bwMode="auto">
          <a:xfrm flipH="1">
            <a:off x="3017838" y="4395788"/>
            <a:ext cx="1916112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24"/>
          <p:cNvSpPr>
            <a:spLocks noChangeShapeType="1"/>
          </p:cNvSpPr>
          <p:nvPr/>
        </p:nvSpPr>
        <p:spPr bwMode="auto">
          <a:xfrm flipV="1">
            <a:off x="4243388" y="4395788"/>
            <a:ext cx="74453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25"/>
          <p:cNvSpPr>
            <a:spLocks noChangeShapeType="1"/>
          </p:cNvSpPr>
          <p:nvPr/>
        </p:nvSpPr>
        <p:spPr bwMode="auto">
          <a:xfrm flipV="1">
            <a:off x="5143500" y="4786313"/>
            <a:ext cx="73025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26"/>
          <p:cNvSpPr>
            <a:spLocks noChangeShapeType="1"/>
          </p:cNvSpPr>
          <p:nvPr/>
        </p:nvSpPr>
        <p:spPr bwMode="auto">
          <a:xfrm>
            <a:off x="5092700" y="4395788"/>
            <a:ext cx="904875" cy="376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Line 27"/>
          <p:cNvSpPr>
            <a:spLocks noChangeShapeType="1"/>
          </p:cNvSpPr>
          <p:nvPr/>
        </p:nvSpPr>
        <p:spPr bwMode="auto">
          <a:xfrm>
            <a:off x="5092700" y="4395788"/>
            <a:ext cx="2235200" cy="376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74" name="Picture 17" descr="http://my-strongdc.ru/wp-content/uploads/2010/08/p2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500188"/>
            <a:ext cx="2776538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29" descr="локальная сеть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071938"/>
            <a:ext cx="57150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8400" y="1557338"/>
            <a:ext cx="1447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Line 44"/>
          <p:cNvSpPr>
            <a:spLocks noChangeShapeType="1"/>
          </p:cNvSpPr>
          <p:nvPr/>
        </p:nvSpPr>
        <p:spPr bwMode="auto">
          <a:xfrm>
            <a:off x="7162800" y="973138"/>
            <a:ext cx="31750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2" name="Заголовок 2"/>
          <p:cNvSpPr>
            <a:spLocks/>
          </p:cNvSpPr>
          <p:nvPr/>
        </p:nvSpPr>
        <p:spPr bwMode="auto">
          <a:xfrm>
            <a:off x="539750" y="188913"/>
            <a:ext cx="81470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Сеть с выделенным сервером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611188" y="4652963"/>
            <a:ext cx="7389812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just"/>
            <a:r>
              <a:rPr lang="ru-RU" sz="2200" b="1" i="1" dirty="0"/>
              <a:t>Сервер</a:t>
            </a:r>
            <a:r>
              <a:rPr lang="ru-RU" sz="2200" dirty="0"/>
              <a:t> – более мощный компьютер; на нем хранится основная часть программного обеспечения и данных, которыми могут воспользоваться все другие компьютеры  сети - клиенты.</a:t>
            </a:r>
            <a:r>
              <a:rPr lang="ru-RU" sz="2800" dirty="0">
                <a:latin typeface="Comic Sans MS" pitchFamily="66" charset="0"/>
              </a:rPr>
              <a:t> </a:t>
            </a:r>
          </a:p>
        </p:txBody>
      </p:sp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3068638"/>
            <a:ext cx="1728787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2924175"/>
            <a:ext cx="187325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2924175"/>
            <a:ext cx="187325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588" y="1557338"/>
            <a:ext cx="18002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1" descr="http://www.ruben.ru/lj/2009.03.18/mediasmart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613" y="836613"/>
            <a:ext cx="83661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3213100"/>
            <a:ext cx="10795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0" name="Line 13"/>
          <p:cNvSpPr>
            <a:spLocks noChangeShapeType="1"/>
          </p:cNvSpPr>
          <p:nvPr/>
        </p:nvSpPr>
        <p:spPr bwMode="auto">
          <a:xfrm flipH="1">
            <a:off x="1403350" y="2060575"/>
            <a:ext cx="865188" cy="1081088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1" name="Line 14"/>
          <p:cNvSpPr>
            <a:spLocks noChangeShapeType="1"/>
          </p:cNvSpPr>
          <p:nvPr/>
        </p:nvSpPr>
        <p:spPr bwMode="auto">
          <a:xfrm flipH="1">
            <a:off x="3995738" y="2060575"/>
            <a:ext cx="360362" cy="1008063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2" name="Line 15"/>
          <p:cNvSpPr>
            <a:spLocks noChangeShapeType="1"/>
          </p:cNvSpPr>
          <p:nvPr/>
        </p:nvSpPr>
        <p:spPr bwMode="auto">
          <a:xfrm>
            <a:off x="4500563" y="1989138"/>
            <a:ext cx="935037" cy="1368425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3" name="Line 16"/>
          <p:cNvSpPr>
            <a:spLocks noChangeShapeType="1"/>
          </p:cNvSpPr>
          <p:nvPr/>
        </p:nvSpPr>
        <p:spPr bwMode="auto">
          <a:xfrm>
            <a:off x="4643438" y="1989138"/>
            <a:ext cx="2952750" cy="1223962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4" name="Line 17"/>
          <p:cNvSpPr>
            <a:spLocks noChangeShapeType="1"/>
          </p:cNvSpPr>
          <p:nvPr/>
        </p:nvSpPr>
        <p:spPr bwMode="auto">
          <a:xfrm flipH="1" flipV="1">
            <a:off x="4787900" y="1989138"/>
            <a:ext cx="2089150" cy="287337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5" name="Text Box 18"/>
          <p:cNvSpPr txBox="1">
            <a:spLocks noChangeArrowheads="1"/>
          </p:cNvSpPr>
          <p:nvPr/>
        </p:nvSpPr>
        <p:spPr bwMode="auto">
          <a:xfrm>
            <a:off x="684213" y="3933825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/>
              <a:t>Принтер </a:t>
            </a:r>
          </a:p>
        </p:txBody>
      </p:sp>
      <p:sp>
        <p:nvSpPr>
          <p:cNvPr id="12306" name="Text Box 19"/>
          <p:cNvSpPr txBox="1">
            <a:spLocks noChangeArrowheads="1"/>
          </p:cNvSpPr>
          <p:nvPr/>
        </p:nvSpPr>
        <p:spPr bwMode="auto">
          <a:xfrm>
            <a:off x="395288" y="981075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/>
              <a:t>Сервер  </a:t>
            </a:r>
          </a:p>
        </p:txBody>
      </p:sp>
      <p:sp>
        <p:nvSpPr>
          <p:cNvPr id="12307" name="Text Box 20"/>
          <p:cNvSpPr txBox="1">
            <a:spLocks noChangeArrowheads="1"/>
          </p:cNvSpPr>
          <p:nvPr/>
        </p:nvSpPr>
        <p:spPr bwMode="auto">
          <a:xfrm>
            <a:off x="6011863" y="2781300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/>
              <a:t>ПК</a:t>
            </a:r>
          </a:p>
        </p:txBody>
      </p:sp>
      <p:sp>
        <p:nvSpPr>
          <p:cNvPr id="12308" name="Line 22"/>
          <p:cNvSpPr>
            <a:spLocks noChangeShapeType="1"/>
          </p:cNvSpPr>
          <p:nvPr/>
        </p:nvSpPr>
        <p:spPr bwMode="auto">
          <a:xfrm flipH="1" flipV="1">
            <a:off x="2771775" y="1773238"/>
            <a:ext cx="1368425" cy="2159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9" name="Text Box 23"/>
          <p:cNvSpPr txBox="1">
            <a:spLocks noChangeArrowheads="1"/>
          </p:cNvSpPr>
          <p:nvPr/>
        </p:nvSpPr>
        <p:spPr bwMode="auto">
          <a:xfrm>
            <a:off x="3419475" y="765175"/>
            <a:ext cx="2808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/>
              <a:t>Концентратор 3Com OfficeConnect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/>
          </p:cNvSpPr>
          <p:nvPr/>
        </p:nvSpPr>
        <p:spPr bwMode="auto">
          <a:xfrm>
            <a:off x="539750" y="188913"/>
            <a:ext cx="81470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Интернет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428625" y="857250"/>
            <a:ext cx="828675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/>
            <a:r>
              <a:rPr lang="ru-RU" sz="2200"/>
              <a:t>Интернет объединяет многочисленные локальные, региональные и корпоративные сети, а также компьютеры отдельных пользователей, распределённые по всему миру.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428625" y="2000250"/>
            <a:ext cx="8320088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/>
            <a:r>
              <a:rPr lang="ru-RU" sz="2200" dirty="0"/>
              <a:t>Основой сети Интернет являются компьютерные узлы и каналы связи. </a:t>
            </a:r>
            <a:r>
              <a:rPr lang="ru-RU" sz="2200" b="1" dirty="0"/>
              <a:t>Узел - </a:t>
            </a:r>
            <a:r>
              <a:rPr lang="ru-RU" sz="2200" dirty="0"/>
              <a:t>это мощный компьютер, постоянно подключённый к сети. </a:t>
            </a:r>
          </a:p>
        </p:txBody>
      </p:sp>
      <p:pic>
        <p:nvPicPr>
          <p:cNvPr id="15365" name="Picture 19" descr="http://www.lookinfo.org/uploads/posts/1190733496_20070312101944615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75" y="3286125"/>
            <a:ext cx="3581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28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1989138"/>
            <a:ext cx="42481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Заголовок 2"/>
          <p:cNvSpPr>
            <a:spLocks/>
          </p:cNvSpPr>
          <p:nvPr/>
        </p:nvSpPr>
        <p:spPr bwMode="auto">
          <a:xfrm>
            <a:off x="539750" y="188913"/>
            <a:ext cx="81470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Каналы</a:t>
            </a:r>
          </a:p>
        </p:txBody>
      </p:sp>
      <p:sp>
        <p:nvSpPr>
          <p:cNvPr id="16388" name="AutoShape 11"/>
          <p:cNvSpPr>
            <a:spLocks noChangeArrowheads="1"/>
          </p:cNvSpPr>
          <p:nvPr/>
        </p:nvSpPr>
        <p:spPr bwMode="auto">
          <a:xfrm>
            <a:off x="1403350" y="908050"/>
            <a:ext cx="6840538" cy="576263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Физические каналы для передачи данных</a:t>
            </a:r>
          </a:p>
        </p:txBody>
      </p:sp>
      <p:sp>
        <p:nvSpPr>
          <p:cNvPr id="47116" name="AutoShape 12"/>
          <p:cNvSpPr>
            <a:spLocks noChangeArrowheads="1"/>
          </p:cNvSpPr>
          <p:nvPr/>
        </p:nvSpPr>
        <p:spPr bwMode="auto">
          <a:xfrm>
            <a:off x="971550" y="1773238"/>
            <a:ext cx="2447925" cy="792162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Электрический</a:t>
            </a:r>
          </a:p>
          <a:p>
            <a:r>
              <a:rPr lang="ru-RU" sz="2200"/>
              <a:t>кабель</a:t>
            </a:r>
          </a:p>
        </p:txBody>
      </p:sp>
      <p:sp>
        <p:nvSpPr>
          <p:cNvPr id="47117" name="AutoShape 13"/>
          <p:cNvSpPr>
            <a:spLocks noChangeArrowheads="1"/>
          </p:cNvSpPr>
          <p:nvPr/>
        </p:nvSpPr>
        <p:spPr bwMode="auto">
          <a:xfrm>
            <a:off x="971550" y="3716338"/>
            <a:ext cx="2447925" cy="792162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Радиосвязь</a:t>
            </a:r>
          </a:p>
        </p:txBody>
      </p:sp>
      <p:sp>
        <p:nvSpPr>
          <p:cNvPr id="47118" name="AutoShape 14"/>
          <p:cNvSpPr>
            <a:spLocks noChangeArrowheads="1"/>
          </p:cNvSpPr>
          <p:nvPr/>
        </p:nvSpPr>
        <p:spPr bwMode="auto">
          <a:xfrm>
            <a:off x="971550" y="4724400"/>
            <a:ext cx="2447925" cy="792163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Инфракрасные</a:t>
            </a:r>
          </a:p>
          <a:p>
            <a:r>
              <a:rPr lang="ru-RU" sz="2200"/>
              <a:t>лучи</a:t>
            </a:r>
          </a:p>
        </p:txBody>
      </p:sp>
      <p:sp>
        <p:nvSpPr>
          <p:cNvPr id="47119" name="AutoShape 15"/>
          <p:cNvSpPr>
            <a:spLocks noChangeArrowheads="1"/>
          </p:cNvSpPr>
          <p:nvPr/>
        </p:nvSpPr>
        <p:spPr bwMode="auto">
          <a:xfrm>
            <a:off x="971550" y="2781300"/>
            <a:ext cx="2443163" cy="792163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Оптоволоконный</a:t>
            </a:r>
          </a:p>
          <a:p>
            <a:r>
              <a:rPr lang="ru-RU" sz="2200"/>
              <a:t>кабель</a:t>
            </a:r>
          </a:p>
        </p:txBody>
      </p:sp>
      <p:sp>
        <p:nvSpPr>
          <p:cNvPr id="47120" name="AutoShape 16"/>
          <p:cNvSpPr>
            <a:spLocks noChangeArrowheads="1"/>
          </p:cNvSpPr>
          <p:nvPr/>
        </p:nvSpPr>
        <p:spPr bwMode="auto">
          <a:xfrm>
            <a:off x="971550" y="5734050"/>
            <a:ext cx="2451100" cy="792163"/>
          </a:xfrm>
          <a:prstGeom prst="roundRect">
            <a:avLst>
              <a:gd name="adj" fmla="val 16667"/>
            </a:avLst>
          </a:prstGeom>
          <a:solidFill>
            <a:srgbClr val="C5ECFF"/>
          </a:solidFill>
          <a:ln w="57150" cmpd="thinThick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Телефонная </a:t>
            </a:r>
          </a:p>
          <a:p>
            <a:r>
              <a:rPr lang="ru-RU" sz="2200"/>
              <a:t>сеть </a:t>
            </a:r>
          </a:p>
        </p:txBody>
      </p:sp>
      <p:pic>
        <p:nvPicPr>
          <p:cNvPr id="47126" name="Picture 22" descr="http://upload.wikimedia.org/wikipedia/commons/c/cb/UTP_cabl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6952702">
            <a:off x="5454650" y="2619375"/>
            <a:ext cx="2909888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27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1844675"/>
            <a:ext cx="25638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30" name="Picture 26" descr="http://www.mobile-review.com/pda/review/image/acsessories/keyboards/luch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738" y="1916113"/>
            <a:ext cx="446405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32" name="Picture 28" descr="http://www.telecomfamily.com/wp-content/uploads/2010/07/wireless-telecommunications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838" y="1916113"/>
            <a:ext cx="4895850" cy="3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1000"/>
                                        <p:tgtEl>
                                          <p:spTgt spid="47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1000"/>
                                        <p:tgtEl>
                                          <p:spTgt spid="47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10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6" grpId="0" animBg="1"/>
      <p:bldP spid="47117" grpId="0" animBg="1"/>
      <p:bldP spid="47118" grpId="0" animBg="1"/>
      <p:bldP spid="47119" grpId="0" animBg="1"/>
      <p:bldP spid="471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/>
          </p:cNvSpPr>
          <p:nvPr/>
        </p:nvSpPr>
        <p:spPr bwMode="auto">
          <a:xfrm>
            <a:off x="539750" y="188913"/>
            <a:ext cx="81470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Интернет</a:t>
            </a:r>
          </a:p>
        </p:txBody>
      </p:sp>
      <p:sp>
        <p:nvSpPr>
          <p:cNvPr id="17411" name="Text Box 7"/>
          <p:cNvSpPr txBox="1">
            <a:spLocks noChangeArrowheads="1"/>
          </p:cNvSpPr>
          <p:nvPr/>
        </p:nvSpPr>
        <p:spPr bwMode="auto">
          <a:xfrm>
            <a:off x="468313" y="928688"/>
            <a:ext cx="8351837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/>
            <a:r>
              <a:rPr lang="ru-RU" sz="2200"/>
              <a:t>К узлам компьютерной сети подключаются </a:t>
            </a:r>
            <a:r>
              <a:rPr lang="ru-RU" sz="2200" b="1" i="1"/>
              <a:t>абоненты</a:t>
            </a:r>
            <a:r>
              <a:rPr lang="ru-RU" sz="2200"/>
              <a:t> - персональные компьютеры пользователей или локальные сети.</a:t>
            </a:r>
          </a:p>
          <a:p>
            <a:pPr indent="361950" algn="just"/>
            <a:r>
              <a:rPr lang="ru-RU" sz="2200"/>
              <a:t>Организация, предоставляющая пользователям связь с Интернет через свои компьютеры, называется </a:t>
            </a:r>
            <a:r>
              <a:rPr lang="ru-RU" sz="2200" b="1" i="1"/>
              <a:t>провайдером</a:t>
            </a:r>
            <a:r>
              <a:rPr lang="ru-RU" sz="2200" b="1"/>
              <a:t> </a:t>
            </a:r>
            <a:r>
              <a:rPr lang="ru-RU" sz="2200"/>
              <a:t> (provider - поставщик) сетевых услуг.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1188" y="3284538"/>
            <a:ext cx="8134350" cy="2416175"/>
            <a:chOff x="340" y="1162"/>
            <a:chExt cx="5124" cy="1522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1480"/>
              <a:ext cx="750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37" y="1525"/>
              <a:ext cx="672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5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98" y="1162"/>
              <a:ext cx="906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6" name="Picture 10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52" y="2024"/>
              <a:ext cx="906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7" name="Picture 1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58" y="1525"/>
              <a:ext cx="906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8" name="Text Box 12"/>
            <p:cNvSpPr txBox="1">
              <a:spLocks noChangeArrowheads="1"/>
            </p:cNvSpPr>
            <p:nvPr/>
          </p:nvSpPr>
          <p:spPr bwMode="auto">
            <a:xfrm>
              <a:off x="340" y="2205"/>
              <a:ext cx="8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solidFill>
                    <a:srgbClr val="005AB4"/>
                  </a:solidFill>
                </a:rPr>
                <a:t>Интернет</a:t>
              </a:r>
            </a:p>
          </p:txBody>
        </p:sp>
        <p:sp>
          <p:nvSpPr>
            <p:cNvPr id="17419" name="Text Box 13"/>
            <p:cNvSpPr txBox="1">
              <a:spLocks noChangeArrowheads="1"/>
            </p:cNvSpPr>
            <p:nvPr/>
          </p:nvSpPr>
          <p:spPr bwMode="auto">
            <a:xfrm>
              <a:off x="1655" y="2296"/>
              <a:ext cx="10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solidFill>
                    <a:srgbClr val="005AB4"/>
                  </a:solidFill>
                </a:rPr>
                <a:t>Провайдер</a:t>
              </a:r>
            </a:p>
          </p:txBody>
        </p:sp>
        <p:sp>
          <p:nvSpPr>
            <p:cNvPr id="17420" name="Text Box 14"/>
            <p:cNvSpPr txBox="1">
              <a:spLocks noChangeArrowheads="1"/>
            </p:cNvSpPr>
            <p:nvPr/>
          </p:nvSpPr>
          <p:spPr bwMode="auto">
            <a:xfrm>
              <a:off x="4195" y="2296"/>
              <a:ext cx="10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solidFill>
                    <a:srgbClr val="005AB4"/>
                  </a:solidFill>
                </a:rPr>
                <a:t>Абоненты</a:t>
              </a:r>
            </a:p>
          </p:txBody>
        </p:sp>
        <p:sp>
          <p:nvSpPr>
            <p:cNvPr id="17421" name="Line 15"/>
            <p:cNvSpPr>
              <a:spLocks noChangeShapeType="1"/>
            </p:cNvSpPr>
            <p:nvPr/>
          </p:nvSpPr>
          <p:spPr bwMode="auto">
            <a:xfrm>
              <a:off x="1066" y="1797"/>
              <a:ext cx="771" cy="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2" name="Line 16"/>
            <p:cNvSpPr>
              <a:spLocks noChangeShapeType="1"/>
            </p:cNvSpPr>
            <p:nvPr/>
          </p:nvSpPr>
          <p:spPr bwMode="auto">
            <a:xfrm flipV="1">
              <a:off x="2517" y="1480"/>
              <a:ext cx="771" cy="272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3" name="Line 17"/>
            <p:cNvSpPr>
              <a:spLocks noChangeShapeType="1"/>
            </p:cNvSpPr>
            <p:nvPr/>
          </p:nvSpPr>
          <p:spPr bwMode="auto">
            <a:xfrm>
              <a:off x="2517" y="1888"/>
              <a:ext cx="2087" cy="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4" name="Line 18"/>
            <p:cNvSpPr>
              <a:spLocks noChangeShapeType="1"/>
            </p:cNvSpPr>
            <p:nvPr/>
          </p:nvSpPr>
          <p:spPr bwMode="auto">
            <a:xfrm>
              <a:off x="2517" y="2024"/>
              <a:ext cx="635" cy="272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15" descr="http://kunegin.narod.ru/ref2/wireless/images/acc_0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5114925"/>
            <a:ext cx="22860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Заголовок 2"/>
          <p:cNvSpPr>
            <a:spLocks/>
          </p:cNvSpPr>
          <p:nvPr/>
        </p:nvSpPr>
        <p:spPr bwMode="auto">
          <a:xfrm>
            <a:off x="539750" y="188913"/>
            <a:ext cx="81470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Технология </a:t>
            </a:r>
            <a:r>
              <a:rPr lang="en-US" sz="4000" b="1">
                <a:solidFill>
                  <a:schemeClr val="tx2"/>
                </a:solidFill>
                <a:latin typeface="Calibri" pitchFamily="34" charset="0"/>
              </a:rPr>
              <a:t> ADSL</a:t>
            </a:r>
            <a:endParaRPr lang="ru-RU" sz="40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428625" y="857250"/>
            <a:ext cx="7419975" cy="537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just">
              <a:lnSpc>
                <a:spcPct val="120000"/>
              </a:lnSpc>
            </a:pPr>
            <a:r>
              <a:rPr lang="ru-RU" sz="2200" dirty="0"/>
              <a:t>Для повышения скорости передачи данных по телефонным линиям разработана </a:t>
            </a:r>
            <a:r>
              <a:rPr lang="ru-RU" sz="2200" dirty="0" smtClean="0"/>
              <a:t>технология </a:t>
            </a:r>
            <a:r>
              <a:rPr lang="ru-RU" sz="2200" dirty="0"/>
              <a:t>ADSL (</a:t>
            </a:r>
            <a:r>
              <a:rPr lang="ru-RU" sz="2200" dirty="0" err="1"/>
              <a:t>Asymmetric</a:t>
            </a:r>
            <a:r>
              <a:rPr lang="ru-RU" sz="2200" dirty="0"/>
              <a:t> </a:t>
            </a:r>
            <a:r>
              <a:rPr lang="ru-RU" sz="2200" dirty="0" err="1"/>
              <a:t>Digital</a:t>
            </a:r>
            <a:r>
              <a:rPr lang="ru-RU" sz="2200" dirty="0"/>
              <a:t> </a:t>
            </a:r>
            <a:r>
              <a:rPr lang="ru-RU" sz="2200" dirty="0" err="1"/>
              <a:t>Subscriber</a:t>
            </a:r>
            <a:r>
              <a:rPr lang="ru-RU" sz="2200" dirty="0"/>
              <a:t> </a:t>
            </a:r>
            <a:r>
              <a:rPr lang="ru-RU" sz="2200" dirty="0" err="1"/>
              <a:t>Line</a:t>
            </a:r>
            <a:r>
              <a:rPr lang="ru-RU" sz="2200" dirty="0"/>
              <a:t> - асимметричная цифровая абонентская линия). </a:t>
            </a:r>
          </a:p>
          <a:p>
            <a:pPr indent="361950" algn="just">
              <a:lnSpc>
                <a:spcPct val="120000"/>
              </a:lnSpc>
            </a:pPr>
            <a:r>
              <a:rPr lang="ru-RU" sz="2200" dirty="0"/>
              <a:t>Как правило, пользователь загружает из Интернета на свой компьютер большой объём информации, а в обратном направлении передаёт значительно меньший объём информации.</a:t>
            </a:r>
          </a:p>
          <a:p>
            <a:pPr indent="361950" algn="just">
              <a:lnSpc>
                <a:spcPct val="120000"/>
              </a:lnSpc>
            </a:pPr>
            <a:r>
              <a:rPr lang="ru-RU" sz="2200" dirty="0"/>
              <a:t>Специальное оборудование, подключаемое к телефонной линии, обеспечивает достаточно высокую входящую и более низкую исходящую скорость передачи данных.</a:t>
            </a:r>
          </a:p>
          <a:p>
            <a:pPr indent="361950" algn="just">
              <a:lnSpc>
                <a:spcPct val="120000"/>
              </a:lnSpc>
            </a:pPr>
            <a:endParaRPr lang="ru-RU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539750" y="188913"/>
            <a:ext cx="86042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Вычисляем время передачи данных </a:t>
            </a:r>
          </a:p>
        </p:txBody>
      </p:sp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428625" y="1500188"/>
            <a:ext cx="84248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/>
            <a:r>
              <a:rPr lang="ru-RU" sz="2200" b="1"/>
              <a:t>Задача.</a:t>
            </a:r>
            <a:r>
              <a:rPr lang="ru-RU" sz="2200"/>
              <a:t> Скорость передачи данных через ADSL-соединение равна 128 000 бит/c. Какое количество времени (в секундах) потребуется для передачи через это соединение файла размером 625 Кбайт?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468313" y="3500438"/>
            <a:ext cx="84248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>
              <a:spcBef>
                <a:spcPct val="50000"/>
              </a:spcBef>
            </a:pPr>
            <a:r>
              <a:rPr lang="ru-RU" sz="2200" b="1" i="1"/>
              <a:t>Решение:</a:t>
            </a:r>
            <a:endParaRPr lang="ru-RU" sz="2200" b="1"/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68313" y="3933825"/>
            <a:ext cx="2590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i="1">
                <a:latin typeface="Times New Roman" pitchFamily="18" charset="0"/>
                <a:cs typeface="Times New Roman" pitchFamily="18" charset="0"/>
              </a:rPr>
              <a:t>I =</a:t>
            </a:r>
            <a:r>
              <a:rPr lang="en-US" i="1"/>
              <a:t> </a:t>
            </a:r>
            <a:r>
              <a:rPr lang="ru-RU" sz="2200"/>
              <a:t>625 Кбайт</a:t>
            </a:r>
          </a:p>
          <a:p>
            <a:pPr algn="just"/>
            <a:r>
              <a:rPr lang="en-US" sz="2400" i="1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sz="2200"/>
              <a:t>= 128 000 </a:t>
            </a:r>
            <a:r>
              <a:rPr lang="ru-RU" sz="2200"/>
              <a:t>бит/с</a:t>
            </a: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468313" y="4797425"/>
            <a:ext cx="935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i="1">
                <a:latin typeface="Times New Roman" pitchFamily="18" charset="0"/>
                <a:cs typeface="Times New Roman" pitchFamily="18" charset="0"/>
              </a:rPr>
              <a:t>t - </a:t>
            </a:r>
            <a:r>
              <a:rPr lang="ru-RU" sz="2200"/>
              <a:t>?</a:t>
            </a:r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2843213" y="3860800"/>
            <a:ext cx="0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 flipH="1" flipV="1">
            <a:off x="395288" y="4797425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2916238" y="3933825"/>
            <a:ext cx="115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i="1">
                <a:latin typeface="Times New Roman" pitchFamily="18" charset="0"/>
                <a:cs typeface="Times New Roman" pitchFamily="18" charset="0"/>
              </a:rPr>
              <a:t>t = I / v</a:t>
            </a:r>
            <a:endParaRPr lang="ru-RU" sz="2200"/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>
            <a:off x="4140200" y="38608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4211638" y="3933825"/>
            <a:ext cx="468153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400" i="1">
                <a:latin typeface="Times New Roman" pitchFamily="18" charset="0"/>
                <a:cs typeface="Times New Roman" pitchFamily="18" charset="0"/>
              </a:rPr>
              <a:t> I =</a:t>
            </a:r>
            <a:r>
              <a:rPr lang="ru-RU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/>
              <a:t>625 Кбайт = 625*1024*8 битов= </a:t>
            </a:r>
          </a:p>
          <a:p>
            <a:pPr algn="l"/>
            <a:r>
              <a:rPr lang="ru-RU" sz="2000"/>
              <a:t>=625*2</a:t>
            </a:r>
            <a:r>
              <a:rPr lang="ru-RU" sz="2000" baseline="30000"/>
              <a:t>13 </a:t>
            </a:r>
            <a:r>
              <a:rPr lang="ru-RU" sz="2000"/>
              <a:t>битов</a:t>
            </a:r>
          </a:p>
          <a:p>
            <a:pPr algn="l"/>
            <a:r>
              <a:rPr lang="en-US" sz="2400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/>
              <a:t>128 000</a:t>
            </a:r>
            <a:r>
              <a:rPr lang="ru-RU" sz="2000"/>
              <a:t> бит/с=128*1000бит/с=</a:t>
            </a:r>
          </a:p>
          <a:p>
            <a:pPr algn="l"/>
            <a:r>
              <a:rPr lang="ru-RU" sz="2000"/>
              <a:t> =2</a:t>
            </a:r>
            <a:r>
              <a:rPr lang="ru-RU" sz="2000" baseline="30000"/>
              <a:t>7</a:t>
            </a:r>
            <a:r>
              <a:rPr lang="ru-RU" sz="2000"/>
              <a:t>*2</a:t>
            </a:r>
            <a:r>
              <a:rPr lang="ru-RU" sz="2000" baseline="30000"/>
              <a:t>3</a:t>
            </a:r>
            <a:r>
              <a:rPr lang="ru-RU" sz="2000"/>
              <a:t> *125 бит/с=125*2</a:t>
            </a:r>
            <a:r>
              <a:rPr lang="ru-RU" sz="2000" baseline="30000"/>
              <a:t>10</a:t>
            </a:r>
            <a:r>
              <a:rPr lang="ru-RU" sz="2000"/>
              <a:t>бит/с</a:t>
            </a:r>
            <a:r>
              <a:rPr lang="ru-RU" sz="2200"/>
              <a:t>.</a:t>
            </a:r>
          </a:p>
        </p:txBody>
      </p:sp>
      <p:graphicFrame>
        <p:nvGraphicFramePr>
          <p:cNvPr id="50192" name="Object 16"/>
          <p:cNvGraphicFramePr>
            <a:graphicFrameLocks noChangeAspect="1"/>
          </p:cNvGraphicFramePr>
          <p:nvPr/>
        </p:nvGraphicFramePr>
        <p:xfrm>
          <a:off x="611188" y="5516563"/>
          <a:ext cx="3960812" cy="777875"/>
        </p:xfrm>
        <a:graphic>
          <a:graphicData uri="http://schemas.openxmlformats.org/presentationml/2006/ole">
            <p:oleObj spid="_x0000_s1026" name="Формула" r:id="rId3" imgW="2133360" imgH="419040" progId="Equation.3">
              <p:embed/>
            </p:oleObj>
          </a:graphicData>
        </a:graphic>
      </p:graphicFrame>
      <p:sp>
        <p:nvSpPr>
          <p:cNvPr id="50193" name="Text Box 17"/>
          <p:cNvSpPr txBox="1">
            <a:spLocks noChangeArrowheads="1"/>
          </p:cNvSpPr>
          <p:nvPr/>
        </p:nvSpPr>
        <p:spPr bwMode="auto">
          <a:xfrm>
            <a:off x="5435600" y="6092825"/>
            <a:ext cx="2736850" cy="436563"/>
          </a:xfrm>
          <a:prstGeom prst="rect">
            <a:avLst/>
          </a:prstGeom>
          <a:noFill/>
          <a:ln w="9525">
            <a:solidFill>
              <a:srgbClr val="005AB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200" i="1"/>
              <a:t>Ответ: </a:t>
            </a:r>
            <a:r>
              <a:rPr lang="ru-RU" sz="2200"/>
              <a:t>40 секунд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0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0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0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0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3" grpId="0"/>
      <p:bldP spid="50185" grpId="0"/>
      <p:bldP spid="50186" grpId="0" animBg="1"/>
      <p:bldP spid="50187" grpId="0" animBg="1"/>
      <p:bldP spid="50188" grpId="0"/>
      <p:bldP spid="50189" grpId="0" animBg="1"/>
      <p:bldP spid="501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16836" r="1055" b="39390"/>
          <a:stretch>
            <a:fillRect/>
          </a:stretch>
        </p:blipFill>
        <p:spPr bwMode="auto">
          <a:xfrm>
            <a:off x="381000" y="533400"/>
            <a:ext cx="742854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539750" y="188913"/>
            <a:ext cx="86042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Вычисляем время передачи данных 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228600" y="1295400"/>
            <a:ext cx="8424862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>
              <a:spcBef>
                <a:spcPct val="50000"/>
              </a:spcBef>
            </a:pPr>
            <a:r>
              <a:rPr lang="ru-RU" sz="2200" b="1" i="1" dirty="0" smtClean="0"/>
              <a:t>№231 </a:t>
            </a:r>
          </a:p>
          <a:p>
            <a:pPr indent="361950" algn="just">
              <a:spcBef>
                <a:spcPct val="50000"/>
              </a:spcBef>
            </a:pPr>
            <a:r>
              <a:rPr lang="ru-RU" sz="2200" b="1" i="1" dirty="0" smtClean="0"/>
              <a:t>Решение</a:t>
            </a:r>
            <a:r>
              <a:rPr lang="ru-RU" sz="2200" b="1" i="1" dirty="0"/>
              <a:t>:</a:t>
            </a:r>
            <a:endParaRPr lang="ru-RU" sz="2200" b="1" dirty="0"/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228600" y="2286000"/>
            <a:ext cx="2590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32 с</a:t>
            </a:r>
            <a:endParaRPr lang="ru-RU" sz="2200" dirty="0"/>
          </a:p>
          <a:p>
            <a:pPr algn="just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sz="2200" dirty="0"/>
              <a:t>= </a:t>
            </a:r>
            <a:r>
              <a:rPr lang="ru-RU" sz="2200" dirty="0" smtClean="0"/>
              <a:t>6144</a:t>
            </a:r>
            <a:r>
              <a:rPr lang="en-US" sz="2200" dirty="0" smtClean="0"/>
              <a:t> </a:t>
            </a:r>
            <a:r>
              <a:rPr lang="ru-RU" sz="2200" dirty="0"/>
              <a:t>бит/с</a:t>
            </a:r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2743200" y="2438400"/>
            <a:ext cx="0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 flipH="1" flipV="1">
            <a:off x="228600" y="3352800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2895600" y="2971800"/>
            <a:ext cx="11509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= v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*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ru-RU" sz="2200" dirty="0"/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>
            <a:off x="4114800" y="24384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4211638" y="3933825"/>
            <a:ext cx="468153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200" dirty="0" smtClean="0"/>
              <a:t>Ответ: 24 Кбайт</a:t>
            </a:r>
            <a:endParaRPr lang="ru-RU" sz="2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12082" y="3429000"/>
            <a:ext cx="774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?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43400" y="2438400"/>
            <a:ext cx="365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(6144*32):( 8*1024)=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Кбайт 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0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3" grpId="0"/>
      <p:bldP spid="50186" grpId="0" animBg="1"/>
      <p:bldP spid="50187" grpId="0" animBg="1"/>
      <p:bldP spid="50188" grpId="0"/>
      <p:bldP spid="5018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539750" y="188913"/>
            <a:ext cx="86042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Вычисляем время передачи данных </a:t>
            </a:r>
          </a:p>
        </p:txBody>
      </p:sp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381000" y="2209800"/>
            <a:ext cx="842486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/>
            <a:r>
              <a:rPr lang="ru-RU" sz="2200" dirty="0" smtClean="0"/>
              <a:t>№ 232</a:t>
            </a:r>
            <a:endParaRPr lang="ru-RU" sz="2200" dirty="0"/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468313" y="3500438"/>
            <a:ext cx="84248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>
              <a:spcBef>
                <a:spcPct val="50000"/>
              </a:spcBef>
            </a:pPr>
            <a:r>
              <a:rPr lang="ru-RU" sz="2200" b="1" i="1"/>
              <a:t>Решение:</a:t>
            </a:r>
            <a:endParaRPr lang="ru-RU" sz="2200" b="1"/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68313" y="3933825"/>
            <a:ext cx="2590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I =</a:t>
            </a:r>
            <a:r>
              <a:rPr lang="en-US" i="1" dirty="0"/>
              <a:t> </a:t>
            </a:r>
            <a:r>
              <a:rPr lang="ru-RU" sz="2200" dirty="0" smtClean="0"/>
              <a:t>1250  </a:t>
            </a:r>
            <a:r>
              <a:rPr lang="ru-RU" sz="2200" dirty="0"/>
              <a:t>Кбайт</a:t>
            </a:r>
          </a:p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40 с</a:t>
            </a:r>
            <a:endParaRPr lang="ru-RU" sz="2200" dirty="0" smtClean="0"/>
          </a:p>
          <a:p>
            <a:pPr algn="just"/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- ?</a:t>
            </a:r>
            <a:endParaRPr lang="ru-RU" sz="2200" dirty="0"/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468313" y="4797425"/>
            <a:ext cx="93503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ru-RU" sz="2200" dirty="0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2843213" y="3860800"/>
            <a:ext cx="0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 flipH="1" flipV="1">
            <a:off x="395288" y="4797425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2916238" y="3933825"/>
            <a:ext cx="115093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 =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v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v=I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ru-RU" sz="2400" dirty="0" smtClean="0"/>
          </a:p>
          <a:p>
            <a:pPr algn="just"/>
            <a:endParaRPr lang="ru-RU" sz="2200" dirty="0"/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>
            <a:off x="4140200" y="38608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4211638" y="3933825"/>
            <a:ext cx="340836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(1250*8*1024) /40</a:t>
            </a:r>
            <a:r>
              <a:rPr lang="ru-RU" sz="2000" dirty="0" smtClean="0"/>
              <a:t>= </a:t>
            </a:r>
          </a:p>
          <a:p>
            <a:pPr algn="l"/>
            <a:r>
              <a:rPr lang="ru-RU" sz="2000" dirty="0" smtClean="0"/>
              <a:t>= 256 000 бит/с</a:t>
            </a:r>
            <a:endParaRPr lang="ru-RU" sz="2000" dirty="0"/>
          </a:p>
        </p:txBody>
      </p:sp>
      <p:sp>
        <p:nvSpPr>
          <p:cNvPr id="50193" name="Text Box 17"/>
          <p:cNvSpPr txBox="1">
            <a:spLocks noChangeArrowheads="1"/>
          </p:cNvSpPr>
          <p:nvPr/>
        </p:nvSpPr>
        <p:spPr bwMode="auto">
          <a:xfrm>
            <a:off x="4343400" y="5486400"/>
            <a:ext cx="3352800" cy="430887"/>
          </a:xfrm>
          <a:prstGeom prst="rect">
            <a:avLst/>
          </a:prstGeom>
          <a:noFill/>
          <a:ln w="9525">
            <a:solidFill>
              <a:srgbClr val="005AB4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i="1" dirty="0"/>
              <a:t>Ответ: </a:t>
            </a:r>
            <a:r>
              <a:rPr lang="ru-RU" sz="2200" dirty="0" smtClean="0"/>
              <a:t>256 000 бит/с</a:t>
            </a:r>
            <a:endParaRPr lang="ru-RU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0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0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0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3" grpId="0"/>
      <p:bldP spid="50185" grpId="0"/>
      <p:bldP spid="50186" grpId="0" animBg="1"/>
      <p:bldP spid="50187" grpId="0" animBg="1"/>
      <p:bldP spid="50188" grpId="0"/>
      <p:bldP spid="50189" grpId="0" animBg="1"/>
      <p:bldP spid="5019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Анаграммы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домем</a:t>
            </a:r>
            <a:r>
              <a:rPr lang="ru-RU" dirty="0" smtClean="0"/>
              <a:t>              </a:t>
            </a:r>
            <a:r>
              <a:rPr lang="ru-RU" dirty="0" smtClean="0"/>
              <a:t> </a:t>
            </a:r>
            <a:r>
              <a:rPr lang="ru-RU" dirty="0" err="1" smtClean="0"/>
              <a:t>зуле</a:t>
            </a:r>
            <a:r>
              <a:rPr lang="ru-RU" dirty="0" smtClean="0"/>
              <a:t>         </a:t>
            </a:r>
            <a:r>
              <a:rPr lang="ru-RU" dirty="0" err="1" smtClean="0"/>
              <a:t>говядарноноа</a:t>
            </a:r>
            <a:r>
              <a:rPr lang="ru-RU" dirty="0" smtClean="0"/>
              <a:t>        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патерад</a:t>
            </a:r>
            <a:r>
              <a:rPr lang="ru-RU" dirty="0" smtClean="0"/>
              <a:t>           </a:t>
            </a:r>
            <a:r>
              <a:rPr lang="ru-RU" dirty="0" smtClean="0"/>
              <a:t> </a:t>
            </a:r>
            <a:r>
              <a:rPr lang="ru-RU" dirty="0" err="1" smtClean="0"/>
              <a:t>реврес</a:t>
            </a:r>
            <a:r>
              <a:rPr lang="ru-RU" dirty="0" smtClean="0"/>
              <a:t>      </a:t>
            </a:r>
            <a:r>
              <a:rPr lang="ru-RU" dirty="0" err="1" smtClean="0"/>
              <a:t>толкопвоноо</a:t>
            </a:r>
            <a:r>
              <a:rPr lang="ru-RU" dirty="0" smtClean="0"/>
              <a:t>           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елькба</a:t>
            </a:r>
            <a:r>
              <a:rPr lang="ru-RU" dirty="0" smtClean="0"/>
              <a:t>            </a:t>
            </a:r>
            <a:r>
              <a:rPr lang="ru-RU" dirty="0" smtClean="0"/>
              <a:t>  </a:t>
            </a:r>
            <a:r>
              <a:rPr lang="ru-RU" dirty="0" err="1" smtClean="0"/>
              <a:t>ялькалона</a:t>
            </a:r>
            <a:r>
              <a:rPr lang="ru-RU" dirty="0" smtClean="0"/>
              <a:t>        есть                      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упстод</a:t>
            </a:r>
            <a:r>
              <a:rPr lang="ru-RU" dirty="0" smtClean="0"/>
              <a:t> </a:t>
            </a:r>
            <a:r>
              <a:rPr lang="ru-RU" dirty="0" smtClean="0"/>
              <a:t>            </a:t>
            </a:r>
            <a:r>
              <a:rPr lang="ru-RU" dirty="0" err="1" smtClean="0"/>
              <a:t>лакан</a:t>
            </a:r>
            <a:r>
              <a:rPr lang="ru-RU" dirty="0" smtClean="0"/>
              <a:t>        </a:t>
            </a:r>
            <a:r>
              <a:rPr lang="ru-RU" dirty="0" err="1" smtClean="0"/>
              <a:t>багольняла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4.1, задание в рабочей тетради №233, 234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248</TotalTime>
  <Words>748</Words>
  <Application>Microsoft Office PowerPoint</Application>
  <PresentationFormat>Экран (4:3)</PresentationFormat>
  <Paragraphs>141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Изящная</vt:lpstr>
      <vt:lpstr>Microsoft Equation 3.0</vt:lpstr>
      <vt:lpstr>Локальная  и глобальная сеть</vt:lpstr>
      <vt:lpstr>На протяжении столетий для передачи писем человечество пользовалось услугами почтовой связи.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          Анаграммы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РОССИЯ</dc:creator>
  <cp:lastModifiedBy>РОССИЯ</cp:lastModifiedBy>
  <cp:revision>22</cp:revision>
  <dcterms:created xsi:type="dcterms:W3CDTF">2006-08-16T00:00:00Z</dcterms:created>
  <dcterms:modified xsi:type="dcterms:W3CDTF">2016-10-03T14:16:56Z</dcterms:modified>
</cp:coreProperties>
</file>